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86DF-D586-4DCB-98B3-55637566811E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73B2-2C09-4C68-96F3-317E84BF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enjaminbannekerday.weebly.com/partcipant-report-car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nneker.week/" TargetMode="External"/><Relationship Id="rId2" Type="http://schemas.openxmlformats.org/officeDocument/2006/relationships/hyperlink" Target="http://benjaminbannekerday.weebly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bannekermath.org/" TargetMode="External"/><Relationship Id="rId4" Type="http://schemas.openxmlformats.org/officeDocument/2006/relationships/hyperlink" Target="mailto:Banneker.Day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9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Poem-Riddle Activity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63" t="10417" r="4688" b="20833"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Poem-Riddle Instructions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4343400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>
                <a:solidFill>
                  <a:schemeClr val="tx1"/>
                </a:solidFill>
              </a:rPr>
              <a:t>Your activity will be to write a riddle worthy of the Benjamin Banneker name. The length </a:t>
            </a:r>
            <a:r>
              <a:rPr lang="en-US" sz="4200" dirty="0" smtClean="0">
                <a:solidFill>
                  <a:schemeClr val="tx1"/>
                </a:solidFill>
              </a:rPr>
              <a:t>should </a:t>
            </a:r>
            <a:r>
              <a:rPr lang="en-US" sz="4200" dirty="0">
                <a:solidFill>
                  <a:schemeClr val="tx1"/>
                </a:solidFill>
              </a:rPr>
              <a:t>be </a:t>
            </a:r>
            <a:r>
              <a:rPr lang="en-US" sz="4200" dirty="0" smtClean="0">
                <a:solidFill>
                  <a:schemeClr val="tx1"/>
                </a:solidFill>
              </a:rPr>
              <a:t>no </a:t>
            </a:r>
            <a:r>
              <a:rPr lang="en-US" sz="4200" dirty="0">
                <a:solidFill>
                  <a:schemeClr val="tx1"/>
                </a:solidFill>
              </a:rPr>
              <a:t>more then one page. </a:t>
            </a:r>
            <a:r>
              <a:rPr lang="en-US" sz="4200" dirty="0" smtClean="0">
                <a:solidFill>
                  <a:schemeClr val="tx1"/>
                </a:solidFill>
              </a:rPr>
              <a:t>The riddle-poem will be graded on the four </a:t>
            </a:r>
            <a:r>
              <a:rPr lang="en-US" sz="4200" dirty="0">
                <a:solidFill>
                  <a:schemeClr val="tx1"/>
                </a:solidFill>
              </a:rPr>
              <a:t>major </a:t>
            </a:r>
            <a:r>
              <a:rPr lang="en-US" sz="4200" dirty="0" smtClean="0">
                <a:solidFill>
                  <a:schemeClr val="tx1"/>
                </a:solidFill>
              </a:rPr>
              <a:t>attributes  below:</a:t>
            </a:r>
            <a:endParaRPr lang="en-US" sz="42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 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</a:rPr>
              <a:t>Grade level Content- should be on grade level </a:t>
            </a:r>
          </a:p>
          <a:p>
            <a:pPr algn="l"/>
            <a:r>
              <a:rPr lang="en-US" sz="4400" dirty="0">
                <a:solidFill>
                  <a:schemeClr val="tx1"/>
                </a:solidFill>
              </a:rPr>
              <a:t> </a:t>
            </a:r>
            <a:endParaRPr lang="en-US" sz="4400" b="1" dirty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</a:rPr>
              <a:t>Innovative thinking</a:t>
            </a:r>
          </a:p>
          <a:p>
            <a:pPr algn="l"/>
            <a:r>
              <a:rPr lang="en-US" sz="4400" b="1" dirty="0">
                <a:solidFill>
                  <a:schemeClr val="tx1"/>
                </a:solidFill>
              </a:rPr>
              <a:t> 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</a:rPr>
              <a:t>Multiple ways to possibly solve </a:t>
            </a:r>
            <a:r>
              <a:rPr lang="en-US" sz="4400" b="1" dirty="0" smtClean="0">
                <a:solidFill>
                  <a:schemeClr val="tx1"/>
                </a:solidFill>
              </a:rPr>
              <a:t>-i.e. </a:t>
            </a:r>
            <a:r>
              <a:rPr lang="en-US" sz="4400" b="1" dirty="0">
                <a:solidFill>
                  <a:schemeClr val="tx1"/>
                </a:solidFill>
              </a:rPr>
              <a:t>Graph, equation, diagram, table</a:t>
            </a:r>
          </a:p>
          <a:p>
            <a:pPr algn="l"/>
            <a:r>
              <a:rPr lang="en-US" sz="4400" b="1" dirty="0">
                <a:solidFill>
                  <a:schemeClr val="tx1"/>
                </a:solidFill>
              </a:rPr>
              <a:t> 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4400" b="1" dirty="0">
                <a:solidFill>
                  <a:schemeClr val="tx1"/>
                </a:solidFill>
              </a:rPr>
              <a:t>Written/Grammar – it should be written in a creative manner</a:t>
            </a:r>
          </a:p>
          <a:p>
            <a:pPr algn="l"/>
            <a:r>
              <a:rPr lang="en-US" sz="4400" b="1" dirty="0"/>
              <a:t>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3" t="10417" r="4688" b="66666"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Poem-Riddle Rubric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602" t="59390" r="10039" b="22375"/>
          <a:stretch>
            <a:fillRect/>
          </a:stretch>
        </p:blipFill>
        <p:spPr bwMode="auto">
          <a:xfrm>
            <a:off x="685800" y="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804412"/>
          <a:ext cx="9144000" cy="5139368"/>
        </p:xfrm>
        <a:graphic>
          <a:graphicData uri="http://schemas.openxmlformats.org/drawingml/2006/table">
            <a:tbl>
              <a:tblPr/>
              <a:tblGrid>
                <a:gridCol w="990600"/>
                <a:gridCol w="1371600"/>
                <a:gridCol w="1676400"/>
                <a:gridCol w="1905000"/>
                <a:gridCol w="3200400"/>
              </a:tblGrid>
              <a:tr h="146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Attribute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1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Content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Below grade level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Grade level surface level understanding to be able to solve the riddle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On grade level written for a deeper understanding of the content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mbria"/>
                          <a:ea typeface="ＭＳ 明朝"/>
                          <a:cs typeface="Times New Roman"/>
                        </a:rPr>
                        <a:t>On grade level content written for deeper understanding of the content integrates various domains 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6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Innovative Thinking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Simple and direct 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Simple and direct, looking at 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the</a:t>
                      </a:r>
                      <a:r>
                        <a:rPr lang="en-US" sz="1400" baseline="0" dirty="0" smtClean="0"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situation </a:t>
                      </a: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from third perspective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Create a novel idea. 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Create a novel idea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Integrates alternate divergent or ideas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4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Solve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Only a single approach is considered. </a:t>
                      </a:r>
                      <a:endParaRPr lang="en-US" sz="1400" dirty="0" smtClean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(1 </a:t>
                      </a: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step 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problem)</a:t>
                      </a:r>
                      <a:endParaRPr lang="en-US" sz="14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Only a single approach is considered. 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(2 </a:t>
                      </a: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step 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problem)</a:t>
                      </a:r>
                      <a:endParaRPr lang="en-US" sz="14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Multiple Entry Ways and approaches to solving. 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(2 step) </a:t>
                      </a:r>
                      <a:endParaRPr lang="en-US" sz="14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Multiple entryways and approaches. Multi-step problem 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   (3 </a:t>
                      </a: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or 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more steps)</a:t>
                      </a:r>
                      <a:endParaRPr lang="en-US" sz="14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3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Written/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/>
                          <a:ea typeface="ＭＳ 明朝"/>
                          <a:cs typeface="Times New Roman"/>
                        </a:rPr>
                        <a:t>Grammar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Inconsistencies are evident. Grammatically Incorrect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Grammatically correct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Word choice is inventive, sophisticated, and appropriate for work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Vivid and imaginative descriptive details are present.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Word choice is inventive, sophisticated, and appropriate for work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Vivid and imaginative descriptive details are present</a:t>
                      </a:r>
                      <a:r>
                        <a:rPr lang="en-US" sz="1400" dirty="0" smtClean="0">
                          <a:latin typeface="Cambria"/>
                          <a:ea typeface="ＭＳ 明朝"/>
                          <a:cs typeface="Times New Roman"/>
                        </a:rPr>
                        <a:t>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</a:rPr>
                        <a:t>Setting,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</a:rPr>
                        <a:t>characters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</a:rPr>
                        <a:t>, and plot are fully fleshed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</a:rPr>
                        <a:t>out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ＭＳ 明朝"/>
                        </a:rPr>
                        <a:t>, vibrant, and connected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mbria"/>
                          <a:ea typeface="ＭＳ 明朝"/>
                          <a:cs typeface="Times New Roman"/>
                        </a:rPr>
                        <a:t>-Flow of action is logical and deliberate</a:t>
                      </a:r>
                    </a:p>
                  </a:txBody>
                  <a:tcPr marL="46584" marR="46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Benjamin Banneker National Celebration Report Card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63" t="10417" r="4688" b="66666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2590800"/>
            <a:ext cx="88392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Teachers, Hosts,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Coordinators,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participating in the first annual Benjamin Banneker Day.  We appreciate your support and advocacy for this event.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http://benjaminbannekerday.weebly.com/partcipant-report-card.html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complete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host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 card in our efforts to collect valid data of this event.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would appreciate your feedback as we work to make this event a purposeful event for years to come. 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8768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u="sng" dirty="0" smtClean="0">
                <a:solidFill>
                  <a:schemeClr val="tx1"/>
                </a:solidFill>
              </a:rPr>
              <a:t>Contact Information</a:t>
            </a:r>
          </a:p>
          <a:p>
            <a:endParaRPr lang="en-US" sz="4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Event Webpage</a:t>
            </a:r>
          </a:p>
          <a:p>
            <a:r>
              <a:rPr lang="en-US" sz="4000" u="sng" dirty="0" smtClean="0">
                <a:hlinkClick r:id="rId2"/>
              </a:rPr>
              <a:t>http://benjaminbannekerday.weebly.com/</a:t>
            </a:r>
            <a:endParaRPr lang="en-US" sz="4000" u="sng" dirty="0" smtClean="0"/>
          </a:p>
          <a:p>
            <a:endParaRPr lang="en-US" sz="4000" u="sng" dirty="0" smtClean="0"/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Facebook</a:t>
            </a:r>
            <a:endParaRPr lang="en-US" sz="4000" dirty="0" smtClean="0"/>
          </a:p>
          <a:p>
            <a:r>
              <a:rPr lang="en-US" sz="4000" u="sng" dirty="0" smtClean="0">
                <a:hlinkClick r:id="rId3"/>
              </a:rPr>
              <a:t>https://www.facebook.com/banneker.week</a:t>
            </a:r>
            <a:r>
              <a:rPr lang="en-US" sz="4000" u="sng" dirty="0" smtClean="0">
                <a:hlinkClick r:id="rId3"/>
              </a:rPr>
              <a:t>/</a:t>
            </a:r>
            <a:endParaRPr lang="en-US" sz="4000" u="sng" dirty="0" smtClean="0"/>
          </a:p>
          <a:p>
            <a:endParaRPr lang="en-US" sz="4000" u="sng" dirty="0" smtClean="0"/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Email</a:t>
            </a:r>
            <a:endParaRPr lang="en-US" sz="4000" dirty="0" smtClean="0"/>
          </a:p>
          <a:p>
            <a:r>
              <a:rPr lang="en-US" sz="4000" u="sng" dirty="0" smtClean="0">
                <a:hlinkClick r:id="rId4"/>
              </a:rPr>
              <a:t>Banneker.Day@gmail.com</a:t>
            </a:r>
            <a:r>
              <a:rPr lang="en-US" sz="4000" dirty="0" smtClean="0"/>
              <a:t> </a:t>
            </a:r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Benjamin Banneker Association Website </a:t>
            </a:r>
          </a:p>
          <a:p>
            <a:r>
              <a:rPr lang="en-US" sz="3600" u="sng" dirty="0" smtClean="0">
                <a:hlinkClick r:id="rId5"/>
              </a:rPr>
              <a:t>http://bannekermath.org/</a:t>
            </a:r>
            <a:endParaRPr lang="en-US" sz="3600" dirty="0" smtClean="0"/>
          </a:p>
          <a:p>
            <a:endParaRPr lang="en-US" sz="4000" dirty="0" smtClean="0"/>
          </a:p>
          <a:p>
            <a:endParaRPr lang="en-US" sz="4000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6" cstate="print"/>
          <a:srcRect l="1563" t="10417" r="3906" b="58807"/>
          <a:stretch>
            <a:fillRect/>
          </a:stretch>
        </p:blipFill>
        <p:spPr bwMode="auto">
          <a:xfrm>
            <a:off x="0" y="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343</Words>
  <Application>Microsoft Office PowerPoint</Application>
  <PresentationFormat>On-screen Show (4:3)</PresentationFormat>
  <Paragraphs>72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Poem-Riddle Instructions </vt:lpstr>
      <vt:lpstr>Poem-Riddle Rubric</vt:lpstr>
      <vt:lpstr>Benjamin Banneker National Celebration Report Card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natalie.holliman</dc:creator>
  <cp:lastModifiedBy>natalie.holliman</cp:lastModifiedBy>
  <cp:revision>15</cp:revision>
  <dcterms:created xsi:type="dcterms:W3CDTF">2014-09-16T18:03:42Z</dcterms:created>
  <dcterms:modified xsi:type="dcterms:W3CDTF">2016-09-21T20:49:45Z</dcterms:modified>
</cp:coreProperties>
</file>